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174"/>
  </p:normalViewPr>
  <p:slideViewPr>
    <p:cSldViewPr snapToGrid="0" snapToObjects="1">
      <p:cViewPr>
        <p:scale>
          <a:sx n="80" d="100"/>
          <a:sy n="80" d="100"/>
        </p:scale>
        <p:origin x="662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2D84C-5AAC-4DD0-86E3-6D9E79A4F54D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FI"/>
        </a:p>
      </dgm:t>
    </dgm:pt>
    <dgm:pt modelId="{B230E248-3205-4D7C-A538-68B726ABF6A7}">
      <dgm:prSet phldrT="[Text]"/>
      <dgm:spPr/>
      <dgm:t>
        <a:bodyPr/>
        <a:lstStyle/>
        <a:p>
          <a:r>
            <a:rPr lang="en-US" dirty="0"/>
            <a:t>Check null values</a:t>
          </a:r>
          <a:endParaRPr lang="en-FI" dirty="0"/>
        </a:p>
      </dgm:t>
    </dgm:pt>
    <dgm:pt modelId="{4D867E68-627B-4FEB-9A53-63F797FE5B35}" type="parTrans" cxnId="{B9B0FECE-C802-4FBF-B259-AD87D1437652}">
      <dgm:prSet/>
      <dgm:spPr/>
      <dgm:t>
        <a:bodyPr/>
        <a:lstStyle/>
        <a:p>
          <a:endParaRPr lang="en-FI"/>
        </a:p>
      </dgm:t>
    </dgm:pt>
    <dgm:pt modelId="{B876EA42-59BC-4F4B-A68D-6D7AD29AA1EC}" type="sibTrans" cxnId="{B9B0FECE-C802-4FBF-B259-AD87D1437652}">
      <dgm:prSet/>
      <dgm:spPr/>
      <dgm:t>
        <a:bodyPr/>
        <a:lstStyle/>
        <a:p>
          <a:endParaRPr lang="en-FI"/>
        </a:p>
      </dgm:t>
    </dgm:pt>
    <dgm:pt modelId="{FEBDCD11-63DB-4A6B-B019-5A493128690F}">
      <dgm:prSet phldrT="[Text]"/>
      <dgm:spPr/>
      <dgm:t>
        <a:bodyPr/>
        <a:lstStyle/>
        <a:p>
          <a:r>
            <a:rPr lang="en-US" dirty="0"/>
            <a:t>Calculate number of launches on each site</a:t>
          </a:r>
          <a:endParaRPr lang="en-FI" dirty="0"/>
        </a:p>
      </dgm:t>
    </dgm:pt>
    <dgm:pt modelId="{5D7A23B4-EA7A-47E2-9884-74B679CFDB76}" type="parTrans" cxnId="{6BF584C7-95EB-40B1-987B-2A39AD65700A}">
      <dgm:prSet/>
      <dgm:spPr/>
      <dgm:t>
        <a:bodyPr/>
        <a:lstStyle/>
        <a:p>
          <a:endParaRPr lang="en-FI"/>
        </a:p>
      </dgm:t>
    </dgm:pt>
    <dgm:pt modelId="{688A79B1-A913-467B-8EC6-9A95784BC67A}" type="sibTrans" cxnId="{6BF584C7-95EB-40B1-987B-2A39AD65700A}">
      <dgm:prSet/>
      <dgm:spPr/>
      <dgm:t>
        <a:bodyPr/>
        <a:lstStyle/>
        <a:p>
          <a:endParaRPr lang="en-FI"/>
        </a:p>
      </dgm:t>
    </dgm:pt>
    <dgm:pt modelId="{6A6C8340-3F5D-4599-B91E-203818B7462A}">
      <dgm:prSet phldrT="[Text]"/>
      <dgm:spPr/>
      <dgm:t>
        <a:bodyPr/>
        <a:lstStyle/>
        <a:p>
          <a:r>
            <a:rPr lang="en-US" dirty="0"/>
            <a:t>Calculate the number and occurrence of each orbit</a:t>
          </a:r>
          <a:endParaRPr lang="en-FI" dirty="0"/>
        </a:p>
      </dgm:t>
    </dgm:pt>
    <dgm:pt modelId="{83735F03-24D5-4329-AA0E-A1CFA3866D70}" type="parTrans" cxnId="{A16B642B-52C6-424D-B9FE-6770EB4D7D0A}">
      <dgm:prSet/>
      <dgm:spPr/>
      <dgm:t>
        <a:bodyPr/>
        <a:lstStyle/>
        <a:p>
          <a:endParaRPr lang="en-FI"/>
        </a:p>
      </dgm:t>
    </dgm:pt>
    <dgm:pt modelId="{8B20FF3A-70AC-46B3-B7CF-C92D503955AB}" type="sibTrans" cxnId="{A16B642B-52C6-424D-B9FE-6770EB4D7D0A}">
      <dgm:prSet/>
      <dgm:spPr/>
      <dgm:t>
        <a:bodyPr/>
        <a:lstStyle/>
        <a:p>
          <a:endParaRPr lang="en-FI"/>
        </a:p>
      </dgm:t>
    </dgm:pt>
    <dgm:pt modelId="{4F1C1089-0C5F-4B80-85AE-951317EB22AB}">
      <dgm:prSet phldrT="[Text]"/>
      <dgm:spPr/>
      <dgm:t>
        <a:bodyPr/>
        <a:lstStyle/>
        <a:p>
          <a:r>
            <a:rPr lang="en-US" dirty="0"/>
            <a:t>Calculate the number and occurrence of mission outcome per orbit type</a:t>
          </a:r>
          <a:endParaRPr lang="en-FI" dirty="0"/>
        </a:p>
      </dgm:t>
    </dgm:pt>
    <dgm:pt modelId="{1945AA58-2AE1-499B-AC04-8051463588CF}" type="parTrans" cxnId="{F8ED7453-54C1-478B-86EA-BA5270AC6224}">
      <dgm:prSet/>
      <dgm:spPr/>
      <dgm:t>
        <a:bodyPr/>
        <a:lstStyle/>
        <a:p>
          <a:endParaRPr lang="en-FI"/>
        </a:p>
      </dgm:t>
    </dgm:pt>
    <dgm:pt modelId="{9350A231-F3F6-434A-BF6B-0E91919644A4}" type="sibTrans" cxnId="{F8ED7453-54C1-478B-86EA-BA5270AC6224}">
      <dgm:prSet/>
      <dgm:spPr/>
      <dgm:t>
        <a:bodyPr/>
        <a:lstStyle/>
        <a:p>
          <a:endParaRPr lang="en-FI"/>
        </a:p>
      </dgm:t>
    </dgm:pt>
    <dgm:pt modelId="{525E991A-51B8-4870-8A52-F308838DC7A7}">
      <dgm:prSet phldrT="[Text]"/>
      <dgm:spPr/>
      <dgm:t>
        <a:bodyPr/>
        <a:lstStyle/>
        <a:p>
          <a:r>
            <a:rPr lang="en-US" b="1" i="0" dirty="0"/>
            <a:t>Create a landing outcome label from Outcome column</a:t>
          </a:r>
          <a:endParaRPr lang="en-FI" dirty="0"/>
        </a:p>
      </dgm:t>
    </dgm:pt>
    <dgm:pt modelId="{AA13C63B-ACAC-426D-84C0-A18958B13A73}" type="parTrans" cxnId="{909E2B98-FF30-45DD-AC7B-BAD8EB2AE7B7}">
      <dgm:prSet/>
      <dgm:spPr/>
      <dgm:t>
        <a:bodyPr/>
        <a:lstStyle/>
        <a:p>
          <a:endParaRPr lang="en-FI"/>
        </a:p>
      </dgm:t>
    </dgm:pt>
    <dgm:pt modelId="{5DA00BAF-E18E-453F-B8C3-844FFFF93284}" type="sibTrans" cxnId="{909E2B98-FF30-45DD-AC7B-BAD8EB2AE7B7}">
      <dgm:prSet/>
      <dgm:spPr/>
      <dgm:t>
        <a:bodyPr/>
        <a:lstStyle/>
        <a:p>
          <a:endParaRPr lang="en-FI"/>
        </a:p>
      </dgm:t>
    </dgm:pt>
    <dgm:pt modelId="{9A57D85D-1442-4BBA-B97F-B823783AB439}" type="pres">
      <dgm:prSet presAssocID="{CFD2D84C-5AAC-4DD0-86E3-6D9E79A4F54D}" presName="Name0" presStyleCnt="0">
        <dgm:presLayoutVars>
          <dgm:dir/>
          <dgm:resizeHandles val="exact"/>
        </dgm:presLayoutVars>
      </dgm:prSet>
      <dgm:spPr/>
    </dgm:pt>
    <dgm:pt modelId="{C1009C31-0EB2-46EA-A340-684FB0CD8B07}" type="pres">
      <dgm:prSet presAssocID="{B230E248-3205-4D7C-A538-68B726ABF6A7}" presName="node" presStyleLbl="node1" presStyleIdx="0" presStyleCnt="5">
        <dgm:presLayoutVars>
          <dgm:bulletEnabled val="1"/>
        </dgm:presLayoutVars>
      </dgm:prSet>
      <dgm:spPr/>
    </dgm:pt>
    <dgm:pt modelId="{C50835A0-E237-4DF6-9014-44A332EDA67E}" type="pres">
      <dgm:prSet presAssocID="{B876EA42-59BC-4F4B-A68D-6D7AD29AA1EC}" presName="sibTrans" presStyleLbl="sibTrans1D1" presStyleIdx="0" presStyleCnt="4"/>
      <dgm:spPr/>
    </dgm:pt>
    <dgm:pt modelId="{9F768D04-55F2-4DA8-82A1-598C69C430FF}" type="pres">
      <dgm:prSet presAssocID="{B876EA42-59BC-4F4B-A68D-6D7AD29AA1EC}" presName="connectorText" presStyleLbl="sibTrans1D1" presStyleIdx="0" presStyleCnt="4"/>
      <dgm:spPr/>
    </dgm:pt>
    <dgm:pt modelId="{8FB9365A-8211-46D1-AF45-EF572D01CC6B}" type="pres">
      <dgm:prSet presAssocID="{FEBDCD11-63DB-4A6B-B019-5A493128690F}" presName="node" presStyleLbl="node1" presStyleIdx="1" presStyleCnt="5">
        <dgm:presLayoutVars>
          <dgm:bulletEnabled val="1"/>
        </dgm:presLayoutVars>
      </dgm:prSet>
      <dgm:spPr/>
    </dgm:pt>
    <dgm:pt modelId="{A2712BB4-F082-468A-AAAF-E7CD51C67E86}" type="pres">
      <dgm:prSet presAssocID="{688A79B1-A913-467B-8EC6-9A95784BC67A}" presName="sibTrans" presStyleLbl="sibTrans1D1" presStyleIdx="1" presStyleCnt="4"/>
      <dgm:spPr/>
    </dgm:pt>
    <dgm:pt modelId="{C2E6502C-003C-4354-AC7C-E0C04DD9B16D}" type="pres">
      <dgm:prSet presAssocID="{688A79B1-A913-467B-8EC6-9A95784BC67A}" presName="connectorText" presStyleLbl="sibTrans1D1" presStyleIdx="1" presStyleCnt="4"/>
      <dgm:spPr/>
    </dgm:pt>
    <dgm:pt modelId="{CB377C1E-02C4-4680-9FA7-CE60EE38551C}" type="pres">
      <dgm:prSet presAssocID="{6A6C8340-3F5D-4599-B91E-203818B7462A}" presName="node" presStyleLbl="node1" presStyleIdx="2" presStyleCnt="5">
        <dgm:presLayoutVars>
          <dgm:bulletEnabled val="1"/>
        </dgm:presLayoutVars>
      </dgm:prSet>
      <dgm:spPr/>
    </dgm:pt>
    <dgm:pt modelId="{C03172A1-EADB-43C1-A9D3-D283547F4549}" type="pres">
      <dgm:prSet presAssocID="{8B20FF3A-70AC-46B3-B7CF-C92D503955AB}" presName="sibTrans" presStyleLbl="sibTrans1D1" presStyleIdx="2" presStyleCnt="4"/>
      <dgm:spPr/>
    </dgm:pt>
    <dgm:pt modelId="{09EE6A33-9AFA-42F3-9C41-D3B8504D5342}" type="pres">
      <dgm:prSet presAssocID="{8B20FF3A-70AC-46B3-B7CF-C92D503955AB}" presName="connectorText" presStyleLbl="sibTrans1D1" presStyleIdx="2" presStyleCnt="4"/>
      <dgm:spPr/>
    </dgm:pt>
    <dgm:pt modelId="{9E3DBF08-8A19-49DB-BD15-366948D206D8}" type="pres">
      <dgm:prSet presAssocID="{4F1C1089-0C5F-4B80-85AE-951317EB22AB}" presName="node" presStyleLbl="node1" presStyleIdx="3" presStyleCnt="5">
        <dgm:presLayoutVars>
          <dgm:bulletEnabled val="1"/>
        </dgm:presLayoutVars>
      </dgm:prSet>
      <dgm:spPr/>
    </dgm:pt>
    <dgm:pt modelId="{545AE5F2-24B1-4EC2-ACF8-8184E9623ED2}" type="pres">
      <dgm:prSet presAssocID="{9350A231-F3F6-434A-BF6B-0E91919644A4}" presName="sibTrans" presStyleLbl="sibTrans1D1" presStyleIdx="3" presStyleCnt="4"/>
      <dgm:spPr/>
    </dgm:pt>
    <dgm:pt modelId="{AA0B402E-7B58-46C8-8563-5871FE04AD2B}" type="pres">
      <dgm:prSet presAssocID="{9350A231-F3F6-434A-BF6B-0E91919644A4}" presName="connectorText" presStyleLbl="sibTrans1D1" presStyleIdx="3" presStyleCnt="4"/>
      <dgm:spPr/>
    </dgm:pt>
    <dgm:pt modelId="{8B80E645-C064-41F2-B736-9BB117516EE9}" type="pres">
      <dgm:prSet presAssocID="{525E991A-51B8-4870-8A52-F308838DC7A7}" presName="node" presStyleLbl="node1" presStyleIdx="4" presStyleCnt="5">
        <dgm:presLayoutVars>
          <dgm:bulletEnabled val="1"/>
        </dgm:presLayoutVars>
      </dgm:prSet>
      <dgm:spPr/>
    </dgm:pt>
  </dgm:ptLst>
  <dgm:cxnLst>
    <dgm:cxn modelId="{0E5EB005-9472-4890-9310-F6004BBBFF25}" type="presOf" srcId="{FEBDCD11-63DB-4A6B-B019-5A493128690F}" destId="{8FB9365A-8211-46D1-AF45-EF572D01CC6B}" srcOrd="0" destOrd="0" presId="urn:microsoft.com/office/officeart/2005/8/layout/bProcess3"/>
    <dgm:cxn modelId="{3F52030A-4E0F-453E-AADE-95544DF572C9}" type="presOf" srcId="{9350A231-F3F6-434A-BF6B-0E91919644A4}" destId="{AA0B402E-7B58-46C8-8563-5871FE04AD2B}" srcOrd="1" destOrd="0" presId="urn:microsoft.com/office/officeart/2005/8/layout/bProcess3"/>
    <dgm:cxn modelId="{BD338A0E-E0D4-4781-BC3C-D422C179FB68}" type="presOf" srcId="{8B20FF3A-70AC-46B3-B7CF-C92D503955AB}" destId="{09EE6A33-9AFA-42F3-9C41-D3B8504D5342}" srcOrd="1" destOrd="0" presId="urn:microsoft.com/office/officeart/2005/8/layout/bProcess3"/>
    <dgm:cxn modelId="{A16B642B-52C6-424D-B9FE-6770EB4D7D0A}" srcId="{CFD2D84C-5AAC-4DD0-86E3-6D9E79A4F54D}" destId="{6A6C8340-3F5D-4599-B91E-203818B7462A}" srcOrd="2" destOrd="0" parTransId="{83735F03-24D5-4329-AA0E-A1CFA3866D70}" sibTransId="{8B20FF3A-70AC-46B3-B7CF-C92D503955AB}"/>
    <dgm:cxn modelId="{3F894D36-FE9E-4FC8-8123-D4381641FDBE}" type="presOf" srcId="{9350A231-F3F6-434A-BF6B-0E91919644A4}" destId="{545AE5F2-24B1-4EC2-ACF8-8184E9623ED2}" srcOrd="0" destOrd="0" presId="urn:microsoft.com/office/officeart/2005/8/layout/bProcess3"/>
    <dgm:cxn modelId="{39832C40-DB13-4C61-A0FA-EAA8AD75A3BF}" type="presOf" srcId="{4F1C1089-0C5F-4B80-85AE-951317EB22AB}" destId="{9E3DBF08-8A19-49DB-BD15-366948D206D8}" srcOrd="0" destOrd="0" presId="urn:microsoft.com/office/officeart/2005/8/layout/bProcess3"/>
    <dgm:cxn modelId="{09123947-5EE7-4592-B71E-498DE398F05D}" type="presOf" srcId="{6A6C8340-3F5D-4599-B91E-203818B7462A}" destId="{CB377C1E-02C4-4680-9FA7-CE60EE38551C}" srcOrd="0" destOrd="0" presId="urn:microsoft.com/office/officeart/2005/8/layout/bProcess3"/>
    <dgm:cxn modelId="{F1A44851-8FAF-47AE-92AC-50FFDE8E0D64}" type="presOf" srcId="{688A79B1-A913-467B-8EC6-9A95784BC67A}" destId="{A2712BB4-F082-468A-AAAF-E7CD51C67E86}" srcOrd="0" destOrd="0" presId="urn:microsoft.com/office/officeart/2005/8/layout/bProcess3"/>
    <dgm:cxn modelId="{F8ED7453-54C1-478B-86EA-BA5270AC6224}" srcId="{CFD2D84C-5AAC-4DD0-86E3-6D9E79A4F54D}" destId="{4F1C1089-0C5F-4B80-85AE-951317EB22AB}" srcOrd="3" destOrd="0" parTransId="{1945AA58-2AE1-499B-AC04-8051463588CF}" sibTransId="{9350A231-F3F6-434A-BF6B-0E91919644A4}"/>
    <dgm:cxn modelId="{909E2B98-FF30-45DD-AC7B-BAD8EB2AE7B7}" srcId="{CFD2D84C-5AAC-4DD0-86E3-6D9E79A4F54D}" destId="{525E991A-51B8-4870-8A52-F308838DC7A7}" srcOrd="4" destOrd="0" parTransId="{AA13C63B-ACAC-426D-84C0-A18958B13A73}" sibTransId="{5DA00BAF-E18E-453F-B8C3-844FFFF93284}"/>
    <dgm:cxn modelId="{0BBC969F-798A-44F5-A609-95BCDFBA45A4}" type="presOf" srcId="{688A79B1-A913-467B-8EC6-9A95784BC67A}" destId="{C2E6502C-003C-4354-AC7C-E0C04DD9B16D}" srcOrd="1" destOrd="0" presId="urn:microsoft.com/office/officeart/2005/8/layout/bProcess3"/>
    <dgm:cxn modelId="{2CD1F19F-F0CD-4F57-8D7B-90C18C028A71}" type="presOf" srcId="{B876EA42-59BC-4F4B-A68D-6D7AD29AA1EC}" destId="{9F768D04-55F2-4DA8-82A1-598C69C430FF}" srcOrd="1" destOrd="0" presId="urn:microsoft.com/office/officeart/2005/8/layout/bProcess3"/>
    <dgm:cxn modelId="{D4A504A0-A2CB-4C1C-9FBA-F8D477ED2B8B}" type="presOf" srcId="{525E991A-51B8-4870-8A52-F308838DC7A7}" destId="{8B80E645-C064-41F2-B736-9BB117516EE9}" srcOrd="0" destOrd="0" presId="urn:microsoft.com/office/officeart/2005/8/layout/bProcess3"/>
    <dgm:cxn modelId="{6B9CF9C2-D833-499F-9150-F59476943B1B}" type="presOf" srcId="{CFD2D84C-5AAC-4DD0-86E3-6D9E79A4F54D}" destId="{9A57D85D-1442-4BBA-B97F-B823783AB439}" srcOrd="0" destOrd="0" presId="urn:microsoft.com/office/officeart/2005/8/layout/bProcess3"/>
    <dgm:cxn modelId="{6BF584C7-95EB-40B1-987B-2A39AD65700A}" srcId="{CFD2D84C-5AAC-4DD0-86E3-6D9E79A4F54D}" destId="{FEBDCD11-63DB-4A6B-B019-5A493128690F}" srcOrd="1" destOrd="0" parTransId="{5D7A23B4-EA7A-47E2-9884-74B679CFDB76}" sibTransId="{688A79B1-A913-467B-8EC6-9A95784BC67A}"/>
    <dgm:cxn modelId="{B9B0FECE-C802-4FBF-B259-AD87D1437652}" srcId="{CFD2D84C-5AAC-4DD0-86E3-6D9E79A4F54D}" destId="{B230E248-3205-4D7C-A538-68B726ABF6A7}" srcOrd="0" destOrd="0" parTransId="{4D867E68-627B-4FEB-9A53-63F797FE5B35}" sibTransId="{B876EA42-59BC-4F4B-A68D-6D7AD29AA1EC}"/>
    <dgm:cxn modelId="{A3204AD8-AEF3-4E68-A7F5-19937DA59AE0}" type="presOf" srcId="{8B20FF3A-70AC-46B3-B7CF-C92D503955AB}" destId="{C03172A1-EADB-43C1-A9D3-D283547F4549}" srcOrd="0" destOrd="0" presId="urn:microsoft.com/office/officeart/2005/8/layout/bProcess3"/>
    <dgm:cxn modelId="{37F1A3DD-F13E-4BE2-AF41-3DECF0541869}" type="presOf" srcId="{B876EA42-59BC-4F4B-A68D-6D7AD29AA1EC}" destId="{C50835A0-E237-4DF6-9014-44A332EDA67E}" srcOrd="0" destOrd="0" presId="urn:microsoft.com/office/officeart/2005/8/layout/bProcess3"/>
    <dgm:cxn modelId="{9285F7F6-F2F1-4969-A54D-183E4953E047}" type="presOf" srcId="{B230E248-3205-4D7C-A538-68B726ABF6A7}" destId="{C1009C31-0EB2-46EA-A340-684FB0CD8B07}" srcOrd="0" destOrd="0" presId="urn:microsoft.com/office/officeart/2005/8/layout/bProcess3"/>
    <dgm:cxn modelId="{A9D379A5-6D86-4C56-8AA3-F2B17142DB7A}" type="presParOf" srcId="{9A57D85D-1442-4BBA-B97F-B823783AB439}" destId="{C1009C31-0EB2-46EA-A340-684FB0CD8B07}" srcOrd="0" destOrd="0" presId="urn:microsoft.com/office/officeart/2005/8/layout/bProcess3"/>
    <dgm:cxn modelId="{E0420160-EC7B-45EF-BA1D-BC31DE266F83}" type="presParOf" srcId="{9A57D85D-1442-4BBA-B97F-B823783AB439}" destId="{C50835A0-E237-4DF6-9014-44A332EDA67E}" srcOrd="1" destOrd="0" presId="urn:microsoft.com/office/officeart/2005/8/layout/bProcess3"/>
    <dgm:cxn modelId="{1C6F6CE2-2710-4D63-BD0B-201E302F0373}" type="presParOf" srcId="{C50835A0-E237-4DF6-9014-44A332EDA67E}" destId="{9F768D04-55F2-4DA8-82A1-598C69C430FF}" srcOrd="0" destOrd="0" presId="urn:microsoft.com/office/officeart/2005/8/layout/bProcess3"/>
    <dgm:cxn modelId="{57D3B2A0-0148-4B41-AAFF-DFF166BED994}" type="presParOf" srcId="{9A57D85D-1442-4BBA-B97F-B823783AB439}" destId="{8FB9365A-8211-46D1-AF45-EF572D01CC6B}" srcOrd="2" destOrd="0" presId="urn:microsoft.com/office/officeart/2005/8/layout/bProcess3"/>
    <dgm:cxn modelId="{912A88A8-3F7A-4B12-BF18-4B2689B17763}" type="presParOf" srcId="{9A57D85D-1442-4BBA-B97F-B823783AB439}" destId="{A2712BB4-F082-468A-AAAF-E7CD51C67E86}" srcOrd="3" destOrd="0" presId="urn:microsoft.com/office/officeart/2005/8/layout/bProcess3"/>
    <dgm:cxn modelId="{8EE41113-F345-420C-A9A8-DDA48573918D}" type="presParOf" srcId="{A2712BB4-F082-468A-AAAF-E7CD51C67E86}" destId="{C2E6502C-003C-4354-AC7C-E0C04DD9B16D}" srcOrd="0" destOrd="0" presId="urn:microsoft.com/office/officeart/2005/8/layout/bProcess3"/>
    <dgm:cxn modelId="{F8BBBA0E-C8E6-4F2B-A710-D0CB5D47290B}" type="presParOf" srcId="{9A57D85D-1442-4BBA-B97F-B823783AB439}" destId="{CB377C1E-02C4-4680-9FA7-CE60EE38551C}" srcOrd="4" destOrd="0" presId="urn:microsoft.com/office/officeart/2005/8/layout/bProcess3"/>
    <dgm:cxn modelId="{F0A1B7AB-71CF-4AD1-B445-4617FFA69436}" type="presParOf" srcId="{9A57D85D-1442-4BBA-B97F-B823783AB439}" destId="{C03172A1-EADB-43C1-A9D3-D283547F4549}" srcOrd="5" destOrd="0" presId="urn:microsoft.com/office/officeart/2005/8/layout/bProcess3"/>
    <dgm:cxn modelId="{228A26EE-F04D-485D-9618-D6291A16353F}" type="presParOf" srcId="{C03172A1-EADB-43C1-A9D3-D283547F4549}" destId="{09EE6A33-9AFA-42F3-9C41-D3B8504D5342}" srcOrd="0" destOrd="0" presId="urn:microsoft.com/office/officeart/2005/8/layout/bProcess3"/>
    <dgm:cxn modelId="{C33C113E-A2E5-4DE8-A408-F4DCEFBBDAB2}" type="presParOf" srcId="{9A57D85D-1442-4BBA-B97F-B823783AB439}" destId="{9E3DBF08-8A19-49DB-BD15-366948D206D8}" srcOrd="6" destOrd="0" presId="urn:microsoft.com/office/officeart/2005/8/layout/bProcess3"/>
    <dgm:cxn modelId="{FAA6A231-91FD-472D-ACD0-73136A9786F0}" type="presParOf" srcId="{9A57D85D-1442-4BBA-B97F-B823783AB439}" destId="{545AE5F2-24B1-4EC2-ACF8-8184E9623ED2}" srcOrd="7" destOrd="0" presId="urn:microsoft.com/office/officeart/2005/8/layout/bProcess3"/>
    <dgm:cxn modelId="{0AF54621-9019-45AA-B6E3-3893EA57B64C}" type="presParOf" srcId="{545AE5F2-24B1-4EC2-ACF8-8184E9623ED2}" destId="{AA0B402E-7B58-46C8-8563-5871FE04AD2B}" srcOrd="0" destOrd="0" presId="urn:microsoft.com/office/officeart/2005/8/layout/bProcess3"/>
    <dgm:cxn modelId="{D29F48F9-90DE-4F36-BB31-D488CC7CAC95}" type="presParOf" srcId="{9A57D85D-1442-4BBA-B97F-B823783AB439}" destId="{8B80E645-C064-41F2-B736-9BB117516EE9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835A0-E237-4DF6-9014-44A332EDA67E}">
      <dsp:nvSpPr>
        <dsp:cNvPr id="0" name=""/>
        <dsp:cNvSpPr/>
      </dsp:nvSpPr>
      <dsp:spPr>
        <a:xfrm>
          <a:off x="2755641" y="1014836"/>
          <a:ext cx="6019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193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FI" sz="500" kern="1200"/>
        </a:p>
      </dsp:txBody>
      <dsp:txXfrm>
        <a:off x="3040793" y="1057393"/>
        <a:ext cx="31626" cy="6325"/>
      </dsp:txXfrm>
    </dsp:sp>
    <dsp:sp modelId="{C1009C31-0EB2-46EA-A340-684FB0CD8B07}">
      <dsp:nvSpPr>
        <dsp:cNvPr id="0" name=""/>
        <dsp:cNvSpPr/>
      </dsp:nvSpPr>
      <dsp:spPr>
        <a:xfrm>
          <a:off x="7305" y="235515"/>
          <a:ext cx="2750135" cy="16500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Check null values</a:t>
          </a:r>
          <a:endParaRPr lang="en-FI" sz="2100" kern="1200" dirty="0"/>
        </a:p>
      </dsp:txBody>
      <dsp:txXfrm>
        <a:off x="7305" y="235515"/>
        <a:ext cx="2750135" cy="1650081"/>
      </dsp:txXfrm>
    </dsp:sp>
    <dsp:sp modelId="{A2712BB4-F082-468A-AAAF-E7CD51C67E86}">
      <dsp:nvSpPr>
        <dsp:cNvPr id="0" name=""/>
        <dsp:cNvSpPr/>
      </dsp:nvSpPr>
      <dsp:spPr>
        <a:xfrm>
          <a:off x="6138307" y="1014836"/>
          <a:ext cx="6019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1931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FI" sz="500" kern="1200"/>
        </a:p>
      </dsp:txBody>
      <dsp:txXfrm>
        <a:off x="6423459" y="1057393"/>
        <a:ext cx="31626" cy="6325"/>
      </dsp:txXfrm>
    </dsp:sp>
    <dsp:sp modelId="{8FB9365A-8211-46D1-AF45-EF572D01CC6B}">
      <dsp:nvSpPr>
        <dsp:cNvPr id="0" name=""/>
        <dsp:cNvSpPr/>
      </dsp:nvSpPr>
      <dsp:spPr>
        <a:xfrm>
          <a:off x="3389972" y="235515"/>
          <a:ext cx="2750135" cy="165008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 number of launches on each site</a:t>
          </a:r>
          <a:endParaRPr lang="en-FI" sz="2100" kern="1200" dirty="0"/>
        </a:p>
      </dsp:txBody>
      <dsp:txXfrm>
        <a:off x="3389972" y="235515"/>
        <a:ext cx="2750135" cy="1650081"/>
      </dsp:txXfrm>
    </dsp:sp>
    <dsp:sp modelId="{C03172A1-EADB-43C1-A9D3-D283547F4549}">
      <dsp:nvSpPr>
        <dsp:cNvPr id="0" name=""/>
        <dsp:cNvSpPr/>
      </dsp:nvSpPr>
      <dsp:spPr>
        <a:xfrm>
          <a:off x="1382373" y="1883796"/>
          <a:ext cx="6765333" cy="601931"/>
        </a:xfrm>
        <a:custGeom>
          <a:avLst/>
          <a:gdLst/>
          <a:ahLst/>
          <a:cxnLst/>
          <a:rect l="0" t="0" r="0" b="0"/>
          <a:pathLst>
            <a:path>
              <a:moveTo>
                <a:pt x="6765333" y="0"/>
              </a:moveTo>
              <a:lnTo>
                <a:pt x="6765333" y="318065"/>
              </a:lnTo>
              <a:lnTo>
                <a:pt x="0" y="318065"/>
              </a:lnTo>
              <a:lnTo>
                <a:pt x="0" y="601931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FI" sz="500" kern="1200"/>
        </a:p>
      </dsp:txBody>
      <dsp:txXfrm>
        <a:off x="4595169" y="2181599"/>
        <a:ext cx="339741" cy="6325"/>
      </dsp:txXfrm>
    </dsp:sp>
    <dsp:sp modelId="{CB377C1E-02C4-4680-9FA7-CE60EE38551C}">
      <dsp:nvSpPr>
        <dsp:cNvPr id="0" name=""/>
        <dsp:cNvSpPr/>
      </dsp:nvSpPr>
      <dsp:spPr>
        <a:xfrm>
          <a:off x="6772638" y="235515"/>
          <a:ext cx="2750135" cy="165008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 the number and occurrence of each orbit</a:t>
          </a:r>
          <a:endParaRPr lang="en-FI" sz="2100" kern="1200" dirty="0"/>
        </a:p>
      </dsp:txBody>
      <dsp:txXfrm>
        <a:off x="6772638" y="235515"/>
        <a:ext cx="2750135" cy="1650081"/>
      </dsp:txXfrm>
    </dsp:sp>
    <dsp:sp modelId="{545AE5F2-24B1-4EC2-ACF8-8184E9623ED2}">
      <dsp:nvSpPr>
        <dsp:cNvPr id="0" name=""/>
        <dsp:cNvSpPr/>
      </dsp:nvSpPr>
      <dsp:spPr>
        <a:xfrm>
          <a:off x="2755641" y="3297448"/>
          <a:ext cx="60193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193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FI" sz="500" kern="1200"/>
        </a:p>
      </dsp:txBody>
      <dsp:txXfrm>
        <a:off x="3040793" y="3340006"/>
        <a:ext cx="31626" cy="6325"/>
      </dsp:txXfrm>
    </dsp:sp>
    <dsp:sp modelId="{9E3DBF08-8A19-49DB-BD15-366948D206D8}">
      <dsp:nvSpPr>
        <dsp:cNvPr id="0" name=""/>
        <dsp:cNvSpPr/>
      </dsp:nvSpPr>
      <dsp:spPr>
        <a:xfrm>
          <a:off x="7305" y="2518128"/>
          <a:ext cx="2750135" cy="16500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Calculate the number and occurrence of mission outcome per orbit type</a:t>
          </a:r>
          <a:endParaRPr lang="en-FI" sz="2100" kern="1200" dirty="0"/>
        </a:p>
      </dsp:txBody>
      <dsp:txXfrm>
        <a:off x="7305" y="2518128"/>
        <a:ext cx="2750135" cy="1650081"/>
      </dsp:txXfrm>
    </dsp:sp>
    <dsp:sp modelId="{8B80E645-C064-41F2-B736-9BB117516EE9}">
      <dsp:nvSpPr>
        <dsp:cNvPr id="0" name=""/>
        <dsp:cNvSpPr/>
      </dsp:nvSpPr>
      <dsp:spPr>
        <a:xfrm>
          <a:off x="3389972" y="2518128"/>
          <a:ext cx="2750135" cy="165008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Create a landing outcome label from Outcome column</a:t>
          </a:r>
          <a:endParaRPr lang="en-FI" sz="2100" kern="1200" dirty="0"/>
        </a:p>
      </dsp:txBody>
      <dsp:txXfrm>
        <a:off x="3389972" y="2518128"/>
        <a:ext cx="2750135" cy="1650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9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8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2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asLearn/data-science-capstone/blob/main/data-wrangling/labs-jupyter-spacex-Data%20wrangling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asLearn/data-science-capstone/blob/main/data-visualization/jupyter-labs-eda-dataviz.ipynb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asLearn/data-science-capstone/blob/main/data-visualization/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nasLearn/data-science-capstone/blob/main/map-folium/lab_jupyter_launch_site_location.ipynb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nasLearn/data-science-capstone/blob/main/dashboard-plotly/spacex_dash_app.py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asLearn/data-science-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sLearn/data-science-capstone/blob/main/data-collectio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anasLearn/data-science-capstone/blob/main/data-collection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Anas Aamoum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12/03/2023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F96BE63-6D17-EB60-C38D-F4693DE909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48014"/>
              </p:ext>
            </p:extLst>
          </p:nvPr>
        </p:nvGraphicFramePr>
        <p:xfrm>
          <a:off x="629920" y="1371600"/>
          <a:ext cx="9530080" cy="440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24216F-517E-5005-4BDB-4687EA9C3737}"/>
              </a:ext>
            </a:extLst>
          </p:cNvPr>
          <p:cNvSpPr txBox="1"/>
          <p:nvPr/>
        </p:nvSpPr>
        <p:spPr>
          <a:xfrm>
            <a:off x="629920" y="61346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: click to open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 wrangling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C800A-F34E-E66A-805B-BABB0965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2085"/>
            <a:ext cx="12192000" cy="236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E1C7F4-7197-8187-8914-FBC7E7275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3" y="3951120"/>
            <a:ext cx="3166935" cy="2074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4BBF77-AB17-2325-9D8D-D741D7709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040" y="3951120"/>
            <a:ext cx="2514771" cy="2074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EF126D-A93C-353E-3CEE-6026F0200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150" y="3983393"/>
            <a:ext cx="2794485" cy="20744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4ABFA-643A-E59C-659C-2AFF73037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7694" y="3983394"/>
            <a:ext cx="2833091" cy="2074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08C563-6361-5A5D-6391-26F21E028C71}"/>
              </a:ext>
            </a:extLst>
          </p:cNvPr>
          <p:cNvSpPr txBox="1"/>
          <p:nvPr/>
        </p:nvSpPr>
        <p:spPr>
          <a:xfrm>
            <a:off x="160973" y="62263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: click to open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 visualization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3040"/>
            <a:ext cx="9745589" cy="456253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List 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List the names of the </a:t>
            </a:r>
            <a:r>
              <a:rPr lang="en-US" sz="1800" dirty="0" err="1">
                <a:latin typeface="Abadi" panose="020B0604020104020204" pitchFamily="34" charset="0"/>
              </a:rPr>
              <a:t>booster_versions</a:t>
            </a:r>
            <a:r>
              <a:rPr lang="en-US" sz="1800" dirty="0"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US" sz="1800" dirty="0" err="1">
                <a:latin typeface="Abadi" panose="020B0604020104020204" pitchFamily="34" charset="0"/>
              </a:rPr>
              <a:t>landing_outcomes</a:t>
            </a:r>
            <a:r>
              <a:rPr lang="en-US" sz="1800" dirty="0">
                <a:latin typeface="Abadi" panose="020B0604020104020204" pitchFamily="34" charset="0"/>
              </a:rPr>
              <a:t> in drone ship ,booster versions, </a:t>
            </a:r>
            <a:r>
              <a:rPr lang="en-US" sz="1800" dirty="0" err="1">
                <a:latin typeface="Abadi" panose="020B0604020104020204" pitchFamily="34" charset="0"/>
              </a:rPr>
              <a:t>launch_site</a:t>
            </a:r>
            <a:r>
              <a:rPr lang="en-US" sz="1800" dirty="0">
                <a:latin typeface="Abadi" panose="020B0604020104020204" pitchFamily="34" charset="0"/>
              </a:rPr>
              <a:t> for the months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Rank the count of successful </a:t>
            </a:r>
            <a:r>
              <a:rPr lang="en-US" sz="1800" dirty="0" err="1">
                <a:latin typeface="Abadi" panose="020B0604020104020204" pitchFamily="34" charset="0"/>
              </a:rPr>
              <a:t>landing_outcomes</a:t>
            </a:r>
            <a:r>
              <a:rPr lang="en-US" sz="1800" dirty="0">
                <a:latin typeface="Abadi" panose="020B0604020104020204" pitchFamily="34" charset="0"/>
              </a:rPr>
              <a:t> between the date 04-06-2010 and 20-03-2017 in descending order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1EA36-97B1-F45F-E296-A8D60AAC087D}"/>
              </a:ext>
            </a:extLst>
          </p:cNvPr>
          <p:cNvSpPr txBox="1"/>
          <p:nvPr/>
        </p:nvSpPr>
        <p:spPr>
          <a:xfrm>
            <a:off x="924560" y="62263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: click to open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EDA with SQL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4DAF5-B578-FA10-4BF5-9B5A87586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28" y="1175702"/>
            <a:ext cx="9544050" cy="4791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21574-3FB6-AEFF-FD97-8BCFA3D937F1}"/>
              </a:ext>
            </a:extLst>
          </p:cNvPr>
          <p:cNvSpPr txBox="1"/>
          <p:nvPr/>
        </p:nvSpPr>
        <p:spPr>
          <a:xfrm>
            <a:off x="924560" y="5941912"/>
            <a:ext cx="1007872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markers added in order to help in finding the optimal location for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: click to open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Folium map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41F53C-729C-3DBC-4A8E-27AF1041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02" y="1292645"/>
            <a:ext cx="7078808" cy="1802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C79B0-4879-5659-262E-4927A9BEF5F8}"/>
              </a:ext>
            </a:extLst>
          </p:cNvPr>
          <p:cNvSpPr txBox="1"/>
          <p:nvPr/>
        </p:nvSpPr>
        <p:spPr>
          <a:xfrm>
            <a:off x="319904" y="2058234"/>
            <a:ext cx="1883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plot shows the how successful launches were split among launch sites.</a:t>
            </a:r>
            <a:endParaRPr lang="en-FI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4118AD-2AD1-2435-C561-192C072A1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04" y="3241518"/>
            <a:ext cx="7126642" cy="18029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A9DA07-9338-5EC9-DF95-B8F84B6841C8}"/>
              </a:ext>
            </a:extLst>
          </p:cNvPr>
          <p:cNvSpPr txBox="1"/>
          <p:nvPr/>
        </p:nvSpPr>
        <p:spPr>
          <a:xfrm>
            <a:off x="405629" y="4133845"/>
            <a:ext cx="1883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CCAFS LC-40 had 73.1% successful launches</a:t>
            </a:r>
            <a:endParaRPr lang="en-FI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39792B1-0A47-B639-28BB-01A43B380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04" y="5125486"/>
            <a:ext cx="6319021" cy="16937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E9D7FF-0A55-CA16-DE0D-A31FFB4C54F6}"/>
              </a:ext>
            </a:extLst>
          </p:cNvPr>
          <p:cNvSpPr txBox="1"/>
          <p:nvPr/>
        </p:nvSpPr>
        <p:spPr>
          <a:xfrm>
            <a:off x="7372485" y="14890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Script : click to open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6944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725" y="1253331"/>
            <a:ext cx="120110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/>
              <a:t>4 models were built: SVM, KNN, LR and DT. The accuracy of each model on the test set was calculated.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6DEFD-D6A7-F8A0-0381-927CD7E6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590675"/>
            <a:ext cx="7105650" cy="1733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37330-1599-26CB-4012-06A04FC05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6845"/>
            <a:ext cx="3364373" cy="2857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7F7D7A-2F3F-EF33-1004-1B55357AD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098" y="3956845"/>
            <a:ext cx="3173622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8E3BB0-2AC2-B558-B613-2B04E0770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703" y="3956846"/>
            <a:ext cx="3331669" cy="2857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F2FB89-16AC-F313-E68D-4E6F921C2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681" y="1590675"/>
            <a:ext cx="2605691" cy="22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74711" y="1490599"/>
            <a:ext cx="11079089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>
                <a:solidFill>
                  <a:schemeClr val="tx1"/>
                </a:solidFill>
              </a:rPr>
              <a:t>SVM, KNN and logistic regression have performed the best in predicting the outcome of a launch. The decision trees performed the worst.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The success rate increased with the years. The payload also increased with the years.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Orbits GEO, HEO, SSO and ES L1 have the best success rate of launching.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7" y="3883242"/>
            <a:ext cx="11029347" cy="23431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initial launches happened in CCAFS SLC 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initial launches were unsuccessful.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7F082-6567-FCD1-B8C6-76A29D0D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47" y="1336458"/>
            <a:ext cx="11661505" cy="23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payload launches took place in CCAFS SLC 40 and KSC LC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8DD96-C3A0-A3DC-7D2C-761B97CD8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1482182"/>
            <a:ext cx="5942997" cy="38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Orbits GEO, HEO, SSO and ES L1 have the best success rate of launching.</a:t>
            </a:r>
          </a:p>
          <a:p>
            <a:pPr lvl="1"/>
            <a:r>
              <a:rPr lang="en-US" dirty="0"/>
              <a:t>GTO and SO orbits have the lowest success rate.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D300E-896A-4A44-5DD6-83CAC2C4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1482182"/>
            <a:ext cx="4544939" cy="374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orbits have happened only in the recent years: VLEO, SO, GEO, MEO.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1A596-EAE5-2A0F-77A5-BE1EDA6CE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556" y="1482181"/>
            <a:ext cx="4483055" cy="332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have either heavy payloads or light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Example: VLEO orbits has heavy payloads while SSO orbit has light payloads.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12FE98-9D06-E71E-78AB-11578ABB9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1" y="1564044"/>
            <a:ext cx="4847622" cy="35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ucces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generally kept increasing with the years.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562D1-EEB5-CBA1-A49A-8C75E7A3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23975"/>
            <a:ext cx="54197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44054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selects the name of launch site with the keyword `distinct`  to get the names once.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5B4E0-5645-890D-2DCE-33DBBF58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011" y="1613477"/>
            <a:ext cx="28956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1BF03-865F-53DB-ECB2-7FE4BDFB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504950"/>
            <a:ext cx="110109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3D4F1-8D70-B184-EA13-DF6A690D3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176462"/>
            <a:ext cx="59817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E86F0-2EE7-D3F7-8B56-4A948C2B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14487"/>
            <a:ext cx="54959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7CD07-31B9-0DCE-D77D-45047693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562100"/>
            <a:ext cx="10372725" cy="373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41E84-C30C-E1A8-A88E-C8C4F9538754}"/>
              </a:ext>
            </a:extLst>
          </p:cNvPr>
          <p:cNvSpPr txBox="1"/>
          <p:nvPr/>
        </p:nvSpPr>
        <p:spPr>
          <a:xfrm>
            <a:off x="1352550" y="5838825"/>
            <a:ext cx="493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successful ground landing was on 22/12/2015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6B90D-212D-DA4C-16BA-9A3C9A9F9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47812"/>
            <a:ext cx="51149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3680"/>
            <a:ext cx="4017889" cy="520192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99D56-5258-B958-7E87-B50D8749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1625"/>
            <a:ext cx="52768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4836C-978B-D477-5E3A-35051CDF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247776"/>
            <a:ext cx="7373864" cy="542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BE140-753B-FA3C-EBE2-1E3D7886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695450"/>
            <a:ext cx="103155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C2693-E251-5A89-2711-6A1BE615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1150"/>
            <a:ext cx="8534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launch sites on the east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marked on a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90FAA-3CBC-BA42-9D68-65D9CDF5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33612"/>
            <a:ext cx="7200900" cy="41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 launch site on the west coast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marked on a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7FEBD-1736-F508-B548-E2823104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8" y="1842593"/>
            <a:ext cx="8682038" cy="48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are close to the equator line since it requires less energy to send a rocket to space the closer the launch site is to the equator.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are near the coast for safety reasons.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close to railways in order to be able to transport cargo needed to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close to highways in order to be able to transport personnel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far from cities for safety reasons.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sites, Explanation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launches among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2D89D-918D-44A7-4D15-5414361D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471612"/>
            <a:ext cx="1114425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CDD149-733D-D0EF-3750-C66A7D7AF510}"/>
              </a:ext>
            </a:extLst>
          </p:cNvPr>
          <p:cNvSpPr txBox="1"/>
          <p:nvPr/>
        </p:nvSpPr>
        <p:spPr>
          <a:xfrm>
            <a:off x="1104900" y="4781550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launch sites happened in KSC LC-39A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881322"/>
            <a:ext cx="10399485" cy="26093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by our company Space-Y so that we can bid against space X for a rocket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whether the first stage of the Falcon 9 rocket will land successfully.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/ Failure by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4F645-5F09-AA28-EBC0-2A5C8DF9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1343025"/>
            <a:ext cx="8805863" cy="2177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740591-A034-D37B-2EFA-72485EEAB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712" y="3727450"/>
            <a:ext cx="8805863" cy="21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Vs.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A965D-9D6D-C527-74B8-0ADF30EB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62137"/>
            <a:ext cx="115824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578925-FB73-2E96-26C0-D77D767A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90675"/>
            <a:ext cx="71056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04990" y="1650842"/>
            <a:ext cx="478062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accuracy achieved among all models was 83%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B86C4-28A2-E5B0-51BE-35E0335C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0345"/>
            <a:ext cx="4859264" cy="4127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11AE21-BBC0-1794-0932-AB6B0EF4A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525" y="3138487"/>
            <a:ext cx="40195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SVM, KNN and logistic regression have performed the best in predicting the outcome of a launch. The decision trees performed the worst.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The success rate increased with the years. The payload also increased with the years.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Orbits GEO, HEO, SSO and ES L1 have the best success rate of launching.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notebooks, Python scripts and CSV files are in the following GitHub repository: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https://github.com/anasLearn/data-science-capstone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the Wikipedia page of Space X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using one hot encoding for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Several models were built and evaluated: Linear Regression, KNN, SVM, Decision Tree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 about Space X launches was request from the Space X API.</a:t>
            </a:r>
          </a:p>
          <a:p>
            <a:r>
              <a:rPr lang="en-US" dirty="0"/>
              <a:t>The HTTP response was converted to a JSON object.</a:t>
            </a:r>
          </a:p>
          <a:p>
            <a:r>
              <a:rPr lang="en-US" dirty="0"/>
              <a:t>The information contained in the JSON included: rocket, payload mass, success/fail,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The information was then converted to a </a:t>
            </a:r>
            <a:r>
              <a:rPr lang="en-US" dirty="0" err="1"/>
              <a:t>dataframe</a:t>
            </a:r>
            <a:r>
              <a:rPr lang="en-US" dirty="0"/>
              <a:t> and saved to a csv.</a:t>
            </a:r>
          </a:p>
          <a:p>
            <a:r>
              <a:rPr lang="en-US" dirty="0"/>
              <a:t>Another way used to collect data is by scraping data from Wikipedia using </a:t>
            </a:r>
            <a:r>
              <a:rPr lang="en-US" dirty="0" err="1"/>
              <a:t>BeautifulSoup</a:t>
            </a:r>
            <a:r>
              <a:rPr lang="en-US" dirty="0"/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12738" y="157670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from the Space 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: click to open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Data-Collection-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-Notebook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C1D7C-D968-F710-CD44-B1127F5C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1760220"/>
            <a:ext cx="6067425" cy="1390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1121B-61BB-1654-BCDC-2C7EB749B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450" y="3509010"/>
            <a:ext cx="7829550" cy="10477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402080"/>
            <a:ext cx="5461000" cy="5100320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badi"/>
              </a:rPr>
              <a:t>1- GET request to endpoint: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2- Transform JSON to </a:t>
            </a:r>
            <a:r>
              <a:rPr lang="en-US" sz="2200" dirty="0" err="1">
                <a:latin typeface="Abadi"/>
              </a:rPr>
              <a:t>Dataframe</a:t>
            </a:r>
            <a:endParaRPr lang="en-US" sz="2200" dirty="0"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3- Clean data (check notebook 13-28)</a:t>
            </a:r>
          </a:p>
          <a:p>
            <a:pPr marL="0" indent="0">
              <a:buNone/>
            </a:pPr>
            <a:r>
              <a:rPr lang="en-US" sz="2200" dirty="0">
                <a:latin typeface="Abadi"/>
              </a:rPr>
              <a:t>4- Export to CSV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4966B1-DE73-19D4-CB15-C288D474A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567" y="5655945"/>
            <a:ext cx="50006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4925727" y="1392499"/>
            <a:ext cx="7147210" cy="532802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1- GET request and receive a HTML response. Then, make a soup of it: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2- Find the tables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3- Get column names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4- Create the </a:t>
            </a:r>
            <a:r>
              <a:rPr lang="en-US" sz="2200" dirty="0" err="1">
                <a:latin typeface="Abadi"/>
              </a:rPr>
              <a:t>dataframe</a:t>
            </a:r>
            <a:endParaRPr lang="en-US" sz="22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Abadi"/>
              </a:rPr>
              <a:t>5- Export the </a:t>
            </a:r>
            <a:r>
              <a:rPr lang="en-US" sz="2200" dirty="0" err="1">
                <a:latin typeface="Abadi"/>
              </a:rPr>
              <a:t>dataframe</a:t>
            </a:r>
            <a:r>
              <a:rPr lang="en-US" sz="2200" dirty="0">
                <a:latin typeface="Abadi"/>
              </a:rPr>
              <a:t> to csv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2F4AA1-ECE2-AD8A-8419-BE0D20FB18BE}"/>
              </a:ext>
            </a:extLst>
          </p:cNvPr>
          <p:cNvSpPr txBox="1">
            <a:spLocks/>
          </p:cNvSpPr>
          <p:nvPr/>
        </p:nvSpPr>
        <p:spPr>
          <a:xfrm>
            <a:off x="312739" y="1576705"/>
            <a:ext cx="438118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by web scrapping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 : click to open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Web scrapping notebook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09FBA9-E61C-179C-ABE2-18926E8C8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727" y="1615574"/>
            <a:ext cx="6638925" cy="1621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4786C8-F11E-B018-AB05-DB7E67439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257" y="3559932"/>
            <a:ext cx="6353175" cy="714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C5C6B-84CB-BB45-5595-630649047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5727" y="4646412"/>
            <a:ext cx="42957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</TotalTime>
  <Words>1319</Words>
  <Application>Microsoft Office PowerPoint</Application>
  <PresentationFormat>Widescreen</PresentationFormat>
  <Paragraphs>225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Anas Aamoum</cp:lastModifiedBy>
  <cp:revision>203</cp:revision>
  <dcterms:created xsi:type="dcterms:W3CDTF">2021-04-29T18:58:34Z</dcterms:created>
  <dcterms:modified xsi:type="dcterms:W3CDTF">2023-03-13T12:39:02Z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